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7199313" cy="107997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80" y="-6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949" y="1767462"/>
            <a:ext cx="6119416" cy="3759917"/>
          </a:xfrm>
        </p:spPr>
        <p:txBody>
          <a:bodyPr anchor="b"/>
          <a:lstStyle>
            <a:lvl1pPr algn="ctr"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914" y="5672376"/>
            <a:ext cx="5399485" cy="2607442"/>
          </a:xfrm>
        </p:spPr>
        <p:txBody>
          <a:bodyPr/>
          <a:lstStyle>
            <a:lvl1pPr marL="0" indent="0" algn="ctr">
              <a:buNone/>
              <a:defRPr sz="1890"/>
            </a:lvl1pPr>
            <a:lvl2pPr marL="359954" indent="0" algn="ctr">
              <a:buNone/>
              <a:defRPr sz="1575"/>
            </a:lvl2pPr>
            <a:lvl3pPr marL="719907" indent="0" algn="ctr">
              <a:buNone/>
              <a:defRPr sz="1417"/>
            </a:lvl3pPr>
            <a:lvl4pPr marL="1079861" indent="0" algn="ctr">
              <a:buNone/>
              <a:defRPr sz="1260"/>
            </a:lvl4pPr>
            <a:lvl5pPr marL="1439814" indent="0" algn="ctr">
              <a:buNone/>
              <a:defRPr sz="1260"/>
            </a:lvl5pPr>
            <a:lvl6pPr marL="1799768" indent="0" algn="ctr">
              <a:buNone/>
              <a:defRPr sz="1260"/>
            </a:lvl6pPr>
            <a:lvl7pPr marL="2159721" indent="0" algn="ctr">
              <a:buNone/>
              <a:defRPr sz="1260"/>
            </a:lvl7pPr>
            <a:lvl8pPr marL="2519675" indent="0" algn="ctr">
              <a:buNone/>
              <a:defRPr sz="1260"/>
            </a:lvl8pPr>
            <a:lvl9pPr marL="2879628" indent="0" algn="ctr">
              <a:buNone/>
              <a:defRPr sz="1260"/>
            </a:lvl9pPr>
          </a:lstStyle>
          <a:p>
            <a:r>
              <a:rPr lang="de-DE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528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606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52009" y="574987"/>
            <a:ext cx="1552352" cy="9152300"/>
          </a:xfrm>
        </p:spPr>
        <p:txBody>
          <a:bodyPr vert="eaVert"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4953" y="574987"/>
            <a:ext cx="4567064" cy="9152300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539287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9562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1204" y="2692444"/>
            <a:ext cx="6209407" cy="4492401"/>
          </a:xfrm>
        </p:spPr>
        <p:txBody>
          <a:bodyPr anchor="b"/>
          <a:lstStyle>
            <a:lvl1pPr>
              <a:defRPr sz="4724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1204" y="7227345"/>
            <a:ext cx="6209407" cy="236244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/>
                </a:solidFill>
              </a:defRPr>
            </a:lvl1pPr>
            <a:lvl2pPr marL="359954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1990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3pPr>
            <a:lvl4pPr marL="107986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39814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79976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59721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1967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79628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4006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4953" y="2874937"/>
            <a:ext cx="3059708" cy="68523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44652" y="2874937"/>
            <a:ext cx="3059708" cy="685235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33618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1" y="574990"/>
            <a:ext cx="6209407" cy="2087455"/>
          </a:xfrm>
        </p:spPr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891" y="2647443"/>
            <a:ext cx="3045646" cy="129747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891" y="3944914"/>
            <a:ext cx="3045646" cy="58023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44652" y="2647443"/>
            <a:ext cx="3060646" cy="129747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59954" indent="0">
              <a:buNone/>
              <a:defRPr sz="1575" b="1"/>
            </a:lvl2pPr>
            <a:lvl3pPr marL="719907" indent="0">
              <a:buNone/>
              <a:defRPr sz="1417" b="1"/>
            </a:lvl3pPr>
            <a:lvl4pPr marL="1079861" indent="0">
              <a:buNone/>
              <a:defRPr sz="1260" b="1"/>
            </a:lvl4pPr>
            <a:lvl5pPr marL="1439814" indent="0">
              <a:buNone/>
              <a:defRPr sz="1260" b="1"/>
            </a:lvl5pPr>
            <a:lvl6pPr marL="1799768" indent="0">
              <a:buNone/>
              <a:defRPr sz="1260" b="1"/>
            </a:lvl6pPr>
            <a:lvl7pPr marL="2159721" indent="0">
              <a:buNone/>
              <a:defRPr sz="1260" b="1"/>
            </a:lvl7pPr>
            <a:lvl8pPr marL="2519675" indent="0">
              <a:buNone/>
              <a:defRPr sz="1260" b="1"/>
            </a:lvl8pPr>
            <a:lvl9pPr marL="2879628" indent="0">
              <a:buNone/>
              <a:defRPr sz="126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44652" y="3944914"/>
            <a:ext cx="3060646" cy="5802373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4722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36193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64107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719984"/>
            <a:ext cx="2321966" cy="2519945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60646" y="1554968"/>
            <a:ext cx="3644652" cy="7674832"/>
          </a:xfrm>
        </p:spPr>
        <p:txBody>
          <a:bodyPr/>
          <a:lstStyle>
            <a:lvl1pPr>
              <a:defRPr sz="2519"/>
            </a:lvl1pPr>
            <a:lvl2pPr>
              <a:defRPr sz="2204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3239929"/>
            <a:ext cx="2321966" cy="6002369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5255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890" y="719984"/>
            <a:ext cx="2321966" cy="2519945"/>
          </a:xfrm>
        </p:spPr>
        <p:txBody>
          <a:bodyPr anchor="b"/>
          <a:lstStyle>
            <a:lvl1pPr>
              <a:defRPr sz="2519"/>
            </a:lvl1pPr>
          </a:lstStyle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60646" y="1554968"/>
            <a:ext cx="3644652" cy="7674832"/>
          </a:xfrm>
        </p:spPr>
        <p:txBody>
          <a:bodyPr anchor="t"/>
          <a:lstStyle>
            <a:lvl1pPr marL="0" indent="0">
              <a:buNone/>
              <a:defRPr sz="2519"/>
            </a:lvl1pPr>
            <a:lvl2pPr marL="359954" indent="0">
              <a:buNone/>
              <a:defRPr sz="2204"/>
            </a:lvl2pPr>
            <a:lvl3pPr marL="719907" indent="0">
              <a:buNone/>
              <a:defRPr sz="1890"/>
            </a:lvl3pPr>
            <a:lvl4pPr marL="1079861" indent="0">
              <a:buNone/>
              <a:defRPr sz="1575"/>
            </a:lvl4pPr>
            <a:lvl5pPr marL="1439814" indent="0">
              <a:buNone/>
              <a:defRPr sz="1575"/>
            </a:lvl5pPr>
            <a:lvl6pPr marL="1799768" indent="0">
              <a:buNone/>
              <a:defRPr sz="1575"/>
            </a:lvl6pPr>
            <a:lvl7pPr marL="2159721" indent="0">
              <a:buNone/>
              <a:defRPr sz="1575"/>
            </a:lvl7pPr>
            <a:lvl8pPr marL="2519675" indent="0">
              <a:buNone/>
              <a:defRPr sz="1575"/>
            </a:lvl8pPr>
            <a:lvl9pPr marL="2879628" indent="0">
              <a:buNone/>
              <a:defRPr sz="1575"/>
            </a:lvl9pPr>
          </a:lstStyle>
          <a:p>
            <a:r>
              <a:rPr lang="de-DE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890" y="3239929"/>
            <a:ext cx="2321966" cy="6002369"/>
          </a:xfrm>
        </p:spPr>
        <p:txBody>
          <a:bodyPr/>
          <a:lstStyle>
            <a:lvl1pPr marL="0" indent="0">
              <a:buNone/>
              <a:defRPr sz="1260"/>
            </a:lvl1pPr>
            <a:lvl2pPr marL="359954" indent="0">
              <a:buNone/>
              <a:defRPr sz="1102"/>
            </a:lvl2pPr>
            <a:lvl3pPr marL="719907" indent="0">
              <a:buNone/>
              <a:defRPr sz="945"/>
            </a:lvl3pPr>
            <a:lvl4pPr marL="1079861" indent="0">
              <a:buNone/>
              <a:defRPr sz="787"/>
            </a:lvl4pPr>
            <a:lvl5pPr marL="1439814" indent="0">
              <a:buNone/>
              <a:defRPr sz="787"/>
            </a:lvl5pPr>
            <a:lvl6pPr marL="1799768" indent="0">
              <a:buNone/>
              <a:defRPr sz="787"/>
            </a:lvl6pPr>
            <a:lvl7pPr marL="2159721" indent="0">
              <a:buNone/>
              <a:defRPr sz="787"/>
            </a:lvl7pPr>
            <a:lvl8pPr marL="2519675" indent="0">
              <a:buNone/>
              <a:defRPr sz="787"/>
            </a:lvl8pPr>
            <a:lvl9pPr marL="2879628" indent="0">
              <a:buNone/>
              <a:defRPr sz="787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8507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4953" y="574990"/>
            <a:ext cx="6209407" cy="2087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4953" y="2874937"/>
            <a:ext cx="6209407" cy="68523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4953" y="10009783"/>
            <a:ext cx="1619845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1B103-D54D-4691-82FE-C14F1035F1FF}" type="datetimeFigureOut">
              <a:rPr lang="de-DE" smtClean="0"/>
              <a:t>02.04.2021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84773" y="10009783"/>
            <a:ext cx="2429768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4515" y="10009783"/>
            <a:ext cx="1619845" cy="57498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865B63-306B-4559-80DE-05A8BEE7F48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6556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19907" rtl="0" eaLnBrk="1" latinLnBrk="0" hangingPunct="1">
        <a:lnSpc>
          <a:spcPct val="90000"/>
        </a:lnSpc>
        <a:spcBef>
          <a:spcPct val="0"/>
        </a:spcBef>
        <a:buNone/>
        <a:defRPr sz="346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977" indent="-179977" algn="l" defTabSz="719907" rtl="0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204" kern="1200">
          <a:solidFill>
            <a:schemeClr val="tx1"/>
          </a:solidFill>
          <a:latin typeface="+mn-lt"/>
          <a:ea typeface="+mn-ea"/>
          <a:cs typeface="+mn-cs"/>
        </a:defRPr>
      </a:lvl1pPr>
      <a:lvl2pPr marL="539930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899884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59837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619791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97974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339698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699652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3059605" indent="-179977" algn="l" defTabSz="719907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1pPr>
      <a:lvl2pPr marL="35995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2pPr>
      <a:lvl3pPr marL="719907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3pPr>
      <a:lvl4pPr marL="107986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4pPr>
      <a:lvl5pPr marL="1439814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5pPr>
      <a:lvl6pPr marL="179976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6pPr>
      <a:lvl7pPr marL="2159721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7pPr>
      <a:lvl8pPr marL="2519675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8pPr>
      <a:lvl9pPr marL="2879628" algn="l" defTabSz="719907" rtl="0" eaLnBrk="1" latinLnBrk="0" hangingPunct="1">
        <a:defRPr sz="141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9" name="Rectangle 35">
            <a:extLst>
              <a:ext uri="{FF2B5EF4-FFF2-40B4-BE49-F238E27FC236}">
                <a16:creationId xmlns:a16="http://schemas.microsoft.com/office/drawing/2014/main" id="{559AE206-7EBA-4D33-8BC9-9D8158553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199312" cy="10799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7ECC74-630C-493E-99AF-4CD9146AC0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00235" y="7592294"/>
            <a:ext cx="4097870" cy="2160025"/>
          </a:xfrm>
        </p:spPr>
        <p:txBody>
          <a:bodyPr anchor="ctr">
            <a:normAutofit/>
          </a:bodyPr>
          <a:lstStyle/>
          <a:p>
            <a:pPr algn="r"/>
            <a:r>
              <a:rPr lang="de-DE" sz="3500" b="1"/>
              <a:t>Mein Ozobot-Führerschein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FC965E30-A614-4F48-8D65-0C8294A5DD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97091" y="7592294"/>
            <a:ext cx="1896249" cy="2162899"/>
          </a:xfrm>
        </p:spPr>
        <p:txBody>
          <a:bodyPr anchor="ctr">
            <a:normAutofit/>
          </a:bodyPr>
          <a:lstStyle/>
          <a:p>
            <a:pPr algn="l"/>
            <a:r>
              <a:rPr lang="de-DE" dirty="0"/>
              <a:t>Dieser Führerschein gehört:</a:t>
            </a:r>
          </a:p>
          <a:p>
            <a:pPr algn="l"/>
            <a:r>
              <a:rPr lang="de-DE" dirty="0"/>
              <a:t>______________</a:t>
            </a: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6437D937-A7F1-4011-92B4-328E5BE1B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12299" y="3770091"/>
            <a:ext cx="2376716" cy="2442385"/>
          </a:xfrm>
          <a:prstGeom prst="ellipse">
            <a:avLst/>
          </a:prstGeom>
          <a:solidFill>
            <a:srgbClr val="7F7F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pic>
        <p:nvPicPr>
          <p:cNvPr id="7" name="Grafik 6" descr="Ein Bild, das drinnen, Automat enthält.&#10;&#10;Automatisch generierte Beschreibung">
            <a:extLst>
              <a:ext uri="{FF2B5EF4-FFF2-40B4-BE49-F238E27FC236}">
                <a16:creationId xmlns:a16="http://schemas.microsoft.com/office/drawing/2014/main" id="{2BA1DBB6-EAF0-4271-BC4C-513C2B1B7C9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865" r="-3" b="5215"/>
          <a:stretch/>
        </p:blipFill>
        <p:spPr>
          <a:xfrm>
            <a:off x="1080705" y="-1"/>
            <a:ext cx="6118607" cy="4779843"/>
          </a:xfrm>
          <a:custGeom>
            <a:avLst/>
            <a:gdLst/>
            <a:ahLst/>
            <a:cxnLst/>
            <a:rect l="l" t="t" r="r" b="b"/>
            <a:pathLst>
              <a:path w="5699887" h="4059244">
                <a:moveTo>
                  <a:pt x="0" y="0"/>
                </a:moveTo>
                <a:lnTo>
                  <a:pt x="5699887" y="0"/>
                </a:lnTo>
                <a:lnTo>
                  <a:pt x="5699887" y="3944096"/>
                </a:lnTo>
                <a:lnTo>
                  <a:pt x="5525775" y="3980429"/>
                </a:lnTo>
                <a:cubicBezTo>
                  <a:pt x="5246154" y="4032190"/>
                  <a:pt x="4957865" y="4059244"/>
                  <a:pt x="4663256" y="4059244"/>
                </a:cubicBezTo>
                <a:cubicBezTo>
                  <a:pt x="2306390" y="4059244"/>
                  <a:pt x="353936" y="2327747"/>
                  <a:pt x="8566" y="67422"/>
                </a:cubicBezTo>
                <a:close/>
              </a:path>
            </a:pathLst>
          </a:custGeom>
        </p:spPr>
      </p:pic>
      <p:sp>
        <p:nvSpPr>
          <p:cNvPr id="40" name="Oval 39">
            <a:extLst>
              <a:ext uri="{FF2B5EF4-FFF2-40B4-BE49-F238E27FC236}">
                <a16:creationId xmlns:a16="http://schemas.microsoft.com/office/drawing/2014/main" id="{34244EF8-D73A-40E1-BE73-D46E6B4B0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87351" y="5288196"/>
            <a:ext cx="410478" cy="41126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B672F332-AF08-46C6-94F0-77684310D7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901626" y="5825489"/>
            <a:ext cx="1058790" cy="104037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9E8E38ED-369A-44C2-B635-0BED0E48A6E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45945" y="8162938"/>
            <a:ext cx="0" cy="1065438"/>
          </a:xfrm>
          <a:prstGeom prst="line">
            <a:avLst/>
          </a:prstGeom>
          <a:ln w="19050" cap="sq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483173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7B5A363-93B2-44BA-A0C1-9386C67E6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6. Erstellen eines Parcours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F5EFB393-4E2E-4784-A7BA-01A57CD064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953" y="2874937"/>
            <a:ext cx="6173807" cy="4410916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7FEEE08-D5E1-4DE8-A020-D7182856E228}"/>
              </a:ext>
            </a:extLst>
          </p:cNvPr>
          <p:cNvSpPr txBox="1"/>
          <p:nvPr/>
        </p:nvSpPr>
        <p:spPr>
          <a:xfrm>
            <a:off x="4564380" y="9845040"/>
            <a:ext cx="1584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Datum:</a:t>
            </a:r>
          </a:p>
        </p:txBody>
      </p:sp>
      <p:sp>
        <p:nvSpPr>
          <p:cNvPr id="8" name="Flussdiagramm: Verbinder 7">
            <a:extLst>
              <a:ext uri="{FF2B5EF4-FFF2-40B4-BE49-F238E27FC236}">
                <a16:creationId xmlns:a16="http://schemas.microsoft.com/office/drawing/2014/main" id="{3669FBCC-6118-4B17-A944-A8E960DEB328}"/>
              </a:ext>
            </a:extLst>
          </p:cNvPr>
          <p:cNvSpPr/>
          <p:nvPr/>
        </p:nvSpPr>
        <p:spPr>
          <a:xfrm>
            <a:off x="5356860" y="8747489"/>
            <a:ext cx="1097280" cy="1097551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610341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932EF3-AE5F-4179-BE34-D50CD14339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952" y="1554942"/>
            <a:ext cx="6209407" cy="2087455"/>
          </a:xfrm>
        </p:spPr>
        <p:txBody>
          <a:bodyPr>
            <a:normAutofit/>
          </a:bodyPr>
          <a:lstStyle/>
          <a:p>
            <a:r>
              <a:rPr lang="de-DE" sz="44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Herzlichen Glückwunsch!!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ED7FB1E-EB3C-4992-983B-21545AD516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952" y="3177576"/>
            <a:ext cx="6209407" cy="92964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sz="2800" dirty="0"/>
              <a:t>Du hast den </a:t>
            </a:r>
            <a:r>
              <a:rPr lang="de-DE" sz="2800" dirty="0" err="1"/>
              <a:t>Ozobot</a:t>
            </a:r>
            <a:r>
              <a:rPr lang="de-DE" sz="2800" dirty="0"/>
              <a:t>-Führerschein erfolgreich bestanden!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AFC88621-C3D4-4F85-AABB-7DA846D126A8}"/>
              </a:ext>
            </a:extLst>
          </p:cNvPr>
          <p:cNvSpPr txBox="1"/>
          <p:nvPr/>
        </p:nvSpPr>
        <p:spPr>
          <a:xfrm>
            <a:off x="4343400" y="5399881"/>
            <a:ext cx="1493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Datum:</a:t>
            </a:r>
          </a:p>
        </p:txBody>
      </p:sp>
      <p:sp>
        <p:nvSpPr>
          <p:cNvPr id="6" name="Flussdiagramm: Verbinder 5">
            <a:extLst>
              <a:ext uri="{FF2B5EF4-FFF2-40B4-BE49-F238E27FC236}">
                <a16:creationId xmlns:a16="http://schemas.microsoft.com/office/drawing/2014/main" id="{101E48F8-AB6C-49BA-BC42-639CB7AE728C}"/>
              </a:ext>
            </a:extLst>
          </p:cNvPr>
          <p:cNvSpPr/>
          <p:nvPr/>
        </p:nvSpPr>
        <p:spPr>
          <a:xfrm>
            <a:off x="5090160" y="4302330"/>
            <a:ext cx="1097280" cy="1097551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7568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3C05441-C578-4ACF-8F0F-C92F8F2CE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Inhaltsverzeichnis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B12B759-B51B-493A-91E2-5022BDA3A3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de-DE" dirty="0"/>
              <a:t>Bestandteile des </a:t>
            </a:r>
            <a:r>
              <a:rPr lang="de-DE" dirty="0" err="1"/>
              <a:t>Ozobots</a:t>
            </a:r>
            <a:endParaRPr lang="de-DE" dirty="0"/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Begrifflichkeiten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Bedienungshinweise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Kalibrierung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Codes</a:t>
            </a:r>
          </a:p>
          <a:p>
            <a:pPr marL="457200" indent="-457200">
              <a:buFont typeface="+mj-lt"/>
              <a:buAutoNum type="arabicPeriod"/>
            </a:pPr>
            <a:r>
              <a:rPr lang="de-DE" dirty="0"/>
              <a:t>Erstellen eines Parcours</a:t>
            </a:r>
          </a:p>
        </p:txBody>
      </p:sp>
    </p:spTree>
    <p:extLst>
      <p:ext uri="{BB962C8B-B14F-4D97-AF65-F5344CB8AC3E}">
        <p14:creationId xmlns:p14="http://schemas.microsoft.com/office/powerpoint/2010/main" val="3473708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92F3B8EE-CF6F-447B-81AF-8F512C6D37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 b="19109"/>
          <a:stretch/>
        </p:blipFill>
        <p:spPr>
          <a:xfrm>
            <a:off x="1722120" y="1209959"/>
            <a:ext cx="5020965" cy="3921909"/>
          </a:xfrm>
          <a:prstGeom prst="rect">
            <a:avLst/>
          </a:prstGeom>
        </p:spPr>
      </p:pic>
      <p:pic>
        <p:nvPicPr>
          <p:cNvPr id="7" name="Inhaltsplatzhalter 6">
            <a:extLst>
              <a:ext uri="{FF2B5EF4-FFF2-40B4-BE49-F238E27FC236}">
                <a16:creationId xmlns:a16="http://schemas.microsoft.com/office/drawing/2014/main" id="{FA821271-57F3-4AD6-A1AA-05363562F49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35"/>
          <a:stretch/>
        </p:blipFill>
        <p:spPr>
          <a:xfrm>
            <a:off x="235872" y="5384196"/>
            <a:ext cx="4539051" cy="4368621"/>
          </a:xfrm>
        </p:spPr>
      </p:pic>
      <p:sp>
        <p:nvSpPr>
          <p:cNvPr id="8" name="Flussdiagramm: Verbinder 7">
            <a:extLst>
              <a:ext uri="{FF2B5EF4-FFF2-40B4-BE49-F238E27FC236}">
                <a16:creationId xmlns:a16="http://schemas.microsoft.com/office/drawing/2014/main" id="{418714E7-507C-4184-A1C5-6AC6D3061042}"/>
              </a:ext>
            </a:extLst>
          </p:cNvPr>
          <p:cNvSpPr/>
          <p:nvPr/>
        </p:nvSpPr>
        <p:spPr>
          <a:xfrm>
            <a:off x="5494494" y="8808720"/>
            <a:ext cx="1097280" cy="1097551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Textfeld 8">
            <a:extLst>
              <a:ext uri="{FF2B5EF4-FFF2-40B4-BE49-F238E27FC236}">
                <a16:creationId xmlns:a16="http://schemas.microsoft.com/office/drawing/2014/main" id="{40F46195-CBE6-4D87-BEAF-97F56CFDD7C7}"/>
              </a:ext>
            </a:extLst>
          </p:cNvPr>
          <p:cNvSpPr txBox="1"/>
          <p:nvPr/>
        </p:nvSpPr>
        <p:spPr>
          <a:xfrm>
            <a:off x="5206024" y="10009379"/>
            <a:ext cx="1097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Datum: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5A9BEFDA-0342-43C4-B7F4-DF0D926D0489}"/>
              </a:ext>
            </a:extLst>
          </p:cNvPr>
          <p:cNvSpPr txBox="1"/>
          <p:nvPr/>
        </p:nvSpPr>
        <p:spPr>
          <a:xfrm>
            <a:off x="441960" y="502920"/>
            <a:ext cx="43329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/>
              <a:t>1. Bestandteile des </a:t>
            </a:r>
            <a:r>
              <a:rPr lang="de-DE" sz="2800" dirty="0" err="1"/>
              <a:t>Ozobots</a:t>
            </a:r>
            <a:endParaRPr lang="de-DE" sz="2800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136B9D85-0886-49DF-9D46-8AFCC5186A3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8063" y="9077565"/>
            <a:ext cx="196860" cy="67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823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2A66B73-E6A8-41FB-AD59-F2AF5FD5EF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2. Begrifflichkeiten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3DC10D83-4B40-4D61-B13A-00C17CA44558}"/>
              </a:ext>
            </a:extLst>
          </p:cNvPr>
          <p:cNvSpPr txBox="1"/>
          <p:nvPr/>
        </p:nvSpPr>
        <p:spPr>
          <a:xfrm>
            <a:off x="259882" y="2275807"/>
            <a:ext cx="6939431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Sensoren: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dirty="0"/>
              <a:t>Bestandteile des </a:t>
            </a:r>
            <a:r>
              <a:rPr lang="de-DE" dirty="0" err="1"/>
              <a:t>Ozobots</a:t>
            </a:r>
            <a:endParaRPr lang="de-DE" dirty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dirty="0"/>
              <a:t>Sie erkennen Änderungen in der Umgebung.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dirty="0"/>
              <a:t>Farbsensoren </a:t>
            </a:r>
            <a:r>
              <a:rPr lang="de-DE" dirty="0">
                <a:sym typeface="Wingdings" panose="05000000000000000000" pitchFamily="2" charset="2"/>
              </a:rPr>
              <a:t> erkennen Linien und Codes auf Linien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dirty="0">
                <a:sym typeface="Wingdings" panose="05000000000000000000" pitchFamily="2" charset="2"/>
              </a:rPr>
              <a:t>Hindernissensoren  erkennen Gegenstände auf der Fahrbahn</a:t>
            </a:r>
          </a:p>
          <a:p>
            <a:pPr lvl="1"/>
            <a:endParaRPr lang="de-DE" dirty="0">
              <a:sym typeface="Wingdings" panose="05000000000000000000" pitchFamily="2" charset="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Aktoren: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dirty="0"/>
              <a:t>Umsetzung von Befehlen der Sensoren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dirty="0"/>
              <a:t>Motor </a:t>
            </a:r>
            <a:r>
              <a:rPr lang="de-DE" dirty="0">
                <a:sym typeface="Wingdings" panose="05000000000000000000" pitchFamily="2" charset="2"/>
              </a:rPr>
              <a:t> Veränderung von Geschwindigkeiten und Richtungen</a:t>
            </a:r>
            <a:endParaRPr lang="de-DE" dirty="0"/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dirty="0"/>
              <a:t>LED-Lampe </a:t>
            </a:r>
            <a:r>
              <a:rPr lang="de-DE" dirty="0">
                <a:sym typeface="Wingdings" panose="05000000000000000000" pitchFamily="2" charset="2"/>
              </a:rPr>
              <a:t> buntes Blinken entsprechend der Befehle</a:t>
            </a:r>
          </a:p>
          <a:p>
            <a:pPr lvl="1"/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Farbcode: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dirty="0"/>
              <a:t>besteht aus verschieden farbigen Farbstreifen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dirty="0"/>
              <a:t>Unterschiedliche Reihenfolgen bewirken jeweils verschiedene Aktionen.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dirty="0"/>
              <a:t>Beispiel: Erkennt der Ozobot das Muster „grün-rot-grün-rot“ führt er zwei Kreisbewegungen aus.</a:t>
            </a:r>
          </a:p>
          <a:p>
            <a:pPr lvl="1"/>
            <a:endParaRPr lang="de-DE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b="1" dirty="0"/>
              <a:t>Programm:</a:t>
            </a:r>
          </a:p>
          <a:p>
            <a:pPr marL="742950" lvl="1" indent="-285750">
              <a:buFont typeface="Courier New" panose="02070309020205020404" pitchFamily="49" charset="0"/>
              <a:buChar char="o"/>
            </a:pPr>
            <a:r>
              <a:rPr lang="de-DE" dirty="0"/>
              <a:t>Ein Programm ist die Aneinanderreihung von Befehlen.</a:t>
            </a:r>
          </a:p>
        </p:txBody>
      </p:sp>
      <p:sp>
        <p:nvSpPr>
          <p:cNvPr id="8" name="Textfeld 7">
            <a:extLst>
              <a:ext uri="{FF2B5EF4-FFF2-40B4-BE49-F238E27FC236}">
                <a16:creationId xmlns:a16="http://schemas.microsoft.com/office/drawing/2014/main" id="{4978EE36-4F62-4BDE-A382-C8628C3AEDDC}"/>
              </a:ext>
            </a:extLst>
          </p:cNvPr>
          <p:cNvSpPr txBox="1"/>
          <p:nvPr/>
        </p:nvSpPr>
        <p:spPr>
          <a:xfrm>
            <a:off x="4660900" y="9652000"/>
            <a:ext cx="1536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Datum:</a:t>
            </a:r>
          </a:p>
        </p:txBody>
      </p:sp>
      <p:sp>
        <p:nvSpPr>
          <p:cNvPr id="9" name="Flussdiagramm: Verbinder 8">
            <a:extLst>
              <a:ext uri="{FF2B5EF4-FFF2-40B4-BE49-F238E27FC236}">
                <a16:creationId xmlns:a16="http://schemas.microsoft.com/office/drawing/2014/main" id="{3BA67E5E-D2BC-4300-90C3-47FF8B335D7F}"/>
              </a:ext>
            </a:extLst>
          </p:cNvPr>
          <p:cNvSpPr/>
          <p:nvPr/>
        </p:nvSpPr>
        <p:spPr>
          <a:xfrm>
            <a:off x="5429250" y="8554449"/>
            <a:ext cx="1097280" cy="1097551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393484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776658-521F-435C-A04C-52B0AECE30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4953" y="555940"/>
            <a:ext cx="6209407" cy="2087455"/>
          </a:xfrm>
        </p:spPr>
        <p:txBody>
          <a:bodyPr/>
          <a:lstStyle/>
          <a:p>
            <a:r>
              <a:rPr lang="de-DE" dirty="0"/>
              <a:t>3. Bedienungshinweise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817346D-0227-4072-B15E-FEFE414560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953" y="2179320"/>
            <a:ext cx="2964527" cy="8168640"/>
          </a:xfrm>
        </p:spPr>
        <p:txBody>
          <a:bodyPr>
            <a:normAutofit lnSpcReduction="10000"/>
          </a:bodyPr>
          <a:lstStyle/>
          <a:p>
            <a:r>
              <a:rPr lang="de-DE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Beachte, dass die Richtung, in der der Code in die Linie eingebracht wird, entscheidend sein kann. </a:t>
            </a:r>
          </a:p>
          <a:p>
            <a:pPr marL="0" indent="0">
              <a:buNone/>
            </a:pPr>
            <a:endParaRPr lang="de-DE" sz="2400" b="0" i="0" u="none" strike="noStrike" baseline="0" dirty="0">
              <a:latin typeface="Calibri" panose="020F0502020204030204" pitchFamily="34" charset="0"/>
            </a:endParaRPr>
          </a:p>
          <a:p>
            <a:r>
              <a:rPr lang="de-DE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Verwende an Linien-Enden nur die speziellen „Linien-Ende-Befehle“. </a:t>
            </a:r>
          </a:p>
          <a:p>
            <a:pPr marL="0" indent="0">
              <a:buNone/>
            </a:pPr>
            <a:endParaRPr lang="de-DE" sz="2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de-DE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Alle anderen Codes benötigen ein schwarzes Vor- und Nachelement. </a:t>
            </a:r>
          </a:p>
          <a:p>
            <a:pPr marL="0" indent="0">
              <a:buNone/>
            </a:pPr>
            <a:endParaRPr lang="de-DE" sz="2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de-DE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Lasse zu Kreuzungen genug Abstand. </a:t>
            </a:r>
          </a:p>
          <a:p>
            <a:pPr marL="0" indent="0">
              <a:buNone/>
            </a:pPr>
            <a:endParaRPr lang="de-DE" sz="2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de-DE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Zeichne die Linien nicht zu eng aneinander. </a:t>
            </a:r>
          </a:p>
          <a:p>
            <a:pPr marL="0" indent="0">
              <a:buNone/>
            </a:pPr>
            <a:endParaRPr lang="de-DE" sz="18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59638A26-B84F-43EF-AC0A-7115937F59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3F3F4"/>
              </a:clrFrom>
              <a:clrTo>
                <a:srgbClr val="F3F3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16635" y="1776621"/>
            <a:ext cx="2330570" cy="2419474"/>
          </a:xfrm>
          <a:prstGeom prst="rect">
            <a:avLst/>
          </a:prstGeom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3DCE8B79-6E5B-4825-A239-C7B0D18B5D76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779"/>
          <a:stretch/>
        </p:blipFill>
        <p:spPr bwMode="auto">
          <a:xfrm>
            <a:off x="3916635" y="4392044"/>
            <a:ext cx="2583383" cy="1288466"/>
          </a:xfrm>
          <a:prstGeom prst="rect">
            <a:avLst/>
          </a:prstGeom>
          <a:noFill/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D8169220-3086-414E-82ED-BA59D0209208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15" r="-14836"/>
          <a:stretch/>
        </p:blipFill>
        <p:spPr bwMode="auto">
          <a:xfrm>
            <a:off x="3916634" y="5876459"/>
            <a:ext cx="2583383" cy="1288466"/>
          </a:xfrm>
          <a:prstGeom prst="rect">
            <a:avLst/>
          </a:prstGeom>
          <a:noFill/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812BB7BD-98F6-47F5-8370-B6843F2FABE0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700" y="7600016"/>
            <a:ext cx="3143250" cy="1010920"/>
          </a:xfrm>
          <a:prstGeom prst="rect">
            <a:avLst/>
          </a:prstGeom>
          <a:noFill/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940D0CE0-1F81-4139-A228-6732B420C9AA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6700" y="8913574"/>
            <a:ext cx="3067685" cy="65722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106269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5445926-815C-49AA-8EE1-5C982FEBC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4953" y="1203961"/>
            <a:ext cx="3104703" cy="8336280"/>
          </a:xfrm>
        </p:spPr>
        <p:txBody>
          <a:bodyPr>
            <a:normAutofit/>
          </a:bodyPr>
          <a:lstStyle/>
          <a:p>
            <a:r>
              <a:rPr lang="de-DE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Platziere die Codes nicht in Kurven und nicht auf Kreuzungen. </a:t>
            </a:r>
          </a:p>
          <a:p>
            <a:pPr marL="0" indent="0">
              <a:buNone/>
            </a:pPr>
            <a:endParaRPr lang="de-DE" sz="2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de-DE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Verwende die Codes nicht direkt hintereinander, sondern mit ein wenig Abstand. </a:t>
            </a:r>
          </a:p>
          <a:p>
            <a:endParaRPr lang="de-DE" sz="2400" b="0" i="0" u="none" strike="noStrike" baseline="0" dirty="0"/>
          </a:p>
          <a:p>
            <a:r>
              <a:rPr lang="de-DE" sz="2400" b="0" i="0" u="none" strike="noStrike" baseline="0" dirty="0">
                <a:solidFill>
                  <a:srgbClr val="000000"/>
                </a:solidFill>
              </a:rPr>
              <a:t>Klebe die Code-Sticker gerade auf.</a:t>
            </a:r>
          </a:p>
          <a:p>
            <a:pPr marL="0" indent="0">
              <a:buNone/>
            </a:pPr>
            <a:r>
              <a:rPr lang="de-DE" sz="2400" b="0" i="0" u="none" strike="noStrike" baseline="0" dirty="0">
                <a:solidFill>
                  <a:srgbClr val="000000"/>
                </a:solidFill>
              </a:rPr>
              <a:t> </a:t>
            </a:r>
            <a:endParaRPr lang="de-DE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r>
              <a:rPr lang="de-DE" sz="2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Drücke die Code-Sticker nur leicht an – so kannst du sie ggfs. noch einmal austauschen. </a:t>
            </a:r>
            <a:endParaRPr lang="de-DE" sz="2400" b="0" i="0" u="none" strike="noStrike" baseline="0" dirty="0">
              <a:latin typeface="Calibri" panose="020F0502020204030204" pitchFamily="34" charset="0"/>
            </a:endParaRPr>
          </a:p>
          <a:p>
            <a:pPr marL="0" indent="0">
              <a:buNone/>
            </a:pPr>
            <a:endParaRPr lang="de-DE" sz="2400" b="0" i="0" u="none" strike="noStrike" baseline="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endParaRPr lang="de-DE" dirty="0"/>
          </a:p>
        </p:txBody>
      </p:sp>
      <p:sp>
        <p:nvSpPr>
          <p:cNvPr id="13" name="Textfeld 12">
            <a:extLst>
              <a:ext uri="{FF2B5EF4-FFF2-40B4-BE49-F238E27FC236}">
                <a16:creationId xmlns:a16="http://schemas.microsoft.com/office/drawing/2014/main" id="{B057BA66-FC61-43B0-A4B8-B1482077B5F0}"/>
              </a:ext>
            </a:extLst>
          </p:cNvPr>
          <p:cNvSpPr txBox="1"/>
          <p:nvPr/>
        </p:nvSpPr>
        <p:spPr>
          <a:xfrm>
            <a:off x="4535009" y="9949815"/>
            <a:ext cx="1234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Datum:</a:t>
            </a:r>
          </a:p>
        </p:txBody>
      </p:sp>
      <p:sp>
        <p:nvSpPr>
          <p:cNvPr id="8" name="Flussdiagramm: Verbinder 7">
            <a:extLst>
              <a:ext uri="{FF2B5EF4-FFF2-40B4-BE49-F238E27FC236}">
                <a16:creationId xmlns:a16="http://schemas.microsoft.com/office/drawing/2014/main" id="{05A0D9A2-6226-4C03-AF0F-6CA67C21DB9C}"/>
              </a:ext>
            </a:extLst>
          </p:cNvPr>
          <p:cNvSpPr/>
          <p:nvPr/>
        </p:nvSpPr>
        <p:spPr>
          <a:xfrm>
            <a:off x="5293201" y="8836366"/>
            <a:ext cx="1097280" cy="1097551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021DDF65-80E9-4A2B-AE33-E2CE6C9318EA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342" y="1334609"/>
            <a:ext cx="3171825" cy="893445"/>
          </a:xfrm>
          <a:prstGeom prst="rect">
            <a:avLst/>
          </a:prstGeom>
          <a:noFill/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ACFDF613-E71E-4C0E-9655-4A8636A5913C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342" y="2902583"/>
            <a:ext cx="3103245" cy="637540"/>
          </a:xfrm>
          <a:prstGeom prst="rect">
            <a:avLst/>
          </a:prstGeom>
          <a:noFill/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BF356698-78DE-4DBF-9960-5159F933B4D6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342" y="4587568"/>
            <a:ext cx="2743200" cy="577215"/>
          </a:xfrm>
          <a:prstGeom prst="rect">
            <a:avLst/>
          </a:prstGeom>
          <a:noFill/>
        </p:spPr>
      </p:pic>
      <p:pic>
        <p:nvPicPr>
          <p:cNvPr id="14" name="Grafik 13">
            <a:extLst>
              <a:ext uri="{FF2B5EF4-FFF2-40B4-BE49-F238E27FC236}">
                <a16:creationId xmlns:a16="http://schemas.microsoft.com/office/drawing/2014/main" id="{F4861BB5-5235-438C-B851-4A275073AE46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656" y="5180681"/>
            <a:ext cx="3182620" cy="6762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010056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88BBFAF4-976C-4848-BD88-08F6F98B7C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2" t="7575" r="11798" b="20884"/>
          <a:stretch/>
        </p:blipFill>
        <p:spPr>
          <a:xfrm>
            <a:off x="607539" y="1905001"/>
            <a:ext cx="5651500" cy="7283536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C992B50-4F41-4F17-9444-A70F42EA14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4. Kalibrierung</a:t>
            </a:r>
          </a:p>
        </p:txBody>
      </p:sp>
      <p:sp>
        <p:nvSpPr>
          <p:cNvPr id="7" name="Textfeld 6">
            <a:extLst>
              <a:ext uri="{FF2B5EF4-FFF2-40B4-BE49-F238E27FC236}">
                <a16:creationId xmlns:a16="http://schemas.microsoft.com/office/drawing/2014/main" id="{4D204061-F419-4663-9110-D4E751733D42}"/>
              </a:ext>
            </a:extLst>
          </p:cNvPr>
          <p:cNvSpPr txBox="1"/>
          <p:nvPr/>
        </p:nvSpPr>
        <p:spPr>
          <a:xfrm>
            <a:off x="4739696" y="10040107"/>
            <a:ext cx="114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Datum:</a:t>
            </a:r>
          </a:p>
        </p:txBody>
      </p:sp>
      <p:sp>
        <p:nvSpPr>
          <p:cNvPr id="8" name="Flussdiagramm: Verbinder 7">
            <a:extLst>
              <a:ext uri="{FF2B5EF4-FFF2-40B4-BE49-F238E27FC236}">
                <a16:creationId xmlns:a16="http://schemas.microsoft.com/office/drawing/2014/main" id="{4247959F-5AFF-459E-A0F0-1F502F1560CF}"/>
              </a:ext>
            </a:extLst>
          </p:cNvPr>
          <p:cNvSpPr/>
          <p:nvPr/>
        </p:nvSpPr>
        <p:spPr>
          <a:xfrm>
            <a:off x="5494494" y="8808720"/>
            <a:ext cx="1097280" cy="1097551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28173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0F0871E-0109-45C2-AFE1-1A8B5BD89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5. Codes</a:t>
            </a: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0184766-9667-459E-89C7-DD046EBEBA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8" r="27675" b="13973"/>
          <a:stretch/>
        </p:blipFill>
        <p:spPr>
          <a:xfrm>
            <a:off x="215900" y="2377027"/>
            <a:ext cx="6870699" cy="6588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29504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>
            <a:extLst>
              <a:ext uri="{FF2B5EF4-FFF2-40B4-BE49-F238E27FC236}">
                <a16:creationId xmlns:a16="http://schemas.microsoft.com/office/drawing/2014/main" id="{A254CF42-D335-4C00-A6EA-AE3428393494}"/>
              </a:ext>
            </a:extLst>
          </p:cNvPr>
          <p:cNvSpPr txBox="1"/>
          <p:nvPr/>
        </p:nvSpPr>
        <p:spPr>
          <a:xfrm>
            <a:off x="4488654" y="9626912"/>
            <a:ext cx="1402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Datum:</a:t>
            </a:r>
          </a:p>
        </p:txBody>
      </p:sp>
      <p:sp>
        <p:nvSpPr>
          <p:cNvPr id="5" name="Flussdiagramm: Verbinder 4">
            <a:extLst>
              <a:ext uri="{FF2B5EF4-FFF2-40B4-BE49-F238E27FC236}">
                <a16:creationId xmlns:a16="http://schemas.microsoft.com/office/drawing/2014/main" id="{D4107633-424C-4546-8295-54767061F42D}"/>
              </a:ext>
            </a:extLst>
          </p:cNvPr>
          <p:cNvSpPr/>
          <p:nvPr/>
        </p:nvSpPr>
        <p:spPr>
          <a:xfrm>
            <a:off x="5342094" y="8497455"/>
            <a:ext cx="1097280" cy="1097551"/>
          </a:xfrm>
          <a:prstGeom prst="flowChartConnec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5951CBE-55AD-44CC-9437-65BDBC911A9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915" r="-40242" b="13973"/>
          <a:stretch/>
        </p:blipFill>
        <p:spPr>
          <a:xfrm>
            <a:off x="215900" y="2377027"/>
            <a:ext cx="6870699" cy="6588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0504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Blau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TM10001105[[fn=Ausschnitt]]</Template>
  <TotalTime>0</TotalTime>
  <Words>253</Words>
  <Application>Microsoft Office PowerPoint</Application>
  <PresentationFormat>Benutzerdefiniert</PresentationFormat>
  <Paragraphs>59</Paragraphs>
  <Slides>11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Courier New</vt:lpstr>
      <vt:lpstr>Office</vt:lpstr>
      <vt:lpstr>Mein Ozobot-Führerschein</vt:lpstr>
      <vt:lpstr>Inhaltsverzeichnis</vt:lpstr>
      <vt:lpstr>PowerPoint-Präsentation</vt:lpstr>
      <vt:lpstr>2. Begrifflichkeiten</vt:lpstr>
      <vt:lpstr>3. Bedienungshinweise</vt:lpstr>
      <vt:lpstr>PowerPoint-Präsentation</vt:lpstr>
      <vt:lpstr>4. Kalibrierung</vt:lpstr>
      <vt:lpstr>5. Codes</vt:lpstr>
      <vt:lpstr>PowerPoint-Präsentation</vt:lpstr>
      <vt:lpstr>6. Erstellen eines Parcours</vt:lpstr>
      <vt:lpstr>Herzlichen Glückwunsch!!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Mein Ozobot-Führerschein</dc:title>
  <dc:creator>Naomi Kamp</dc:creator>
  <cp:lastModifiedBy>Raphael Fehrmann</cp:lastModifiedBy>
  <cp:revision>3</cp:revision>
  <dcterms:created xsi:type="dcterms:W3CDTF">2021-01-11T16:29:56Z</dcterms:created>
  <dcterms:modified xsi:type="dcterms:W3CDTF">2021-04-02T11:52:11Z</dcterms:modified>
</cp:coreProperties>
</file>